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92" r:id="rId2"/>
    <p:sldId id="293" r:id="rId3"/>
    <p:sldId id="296" r:id="rId4"/>
    <p:sldId id="316" r:id="rId5"/>
    <p:sldId id="317" r:id="rId6"/>
    <p:sldId id="318" r:id="rId7"/>
    <p:sldId id="319" r:id="rId8"/>
    <p:sldId id="320" r:id="rId9"/>
    <p:sldId id="32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 autoAdjust="0"/>
    <p:restoredTop sz="94335" autoAdjust="0"/>
  </p:normalViewPr>
  <p:slideViewPr>
    <p:cSldViewPr>
      <p:cViewPr>
        <p:scale>
          <a:sx n="53" d="100"/>
          <a:sy n="53" d="100"/>
        </p:scale>
        <p:origin x="-1692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26A99A-4343-4877-9B74-8461A1270ED3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D1E38A-8053-4DBB-8CA2-05ADD1656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83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6562B-3ADF-4FF6-8586-BFA51FBFF262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1D23-1638-4676-A589-C1611DA6E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726BB-6385-4581-BE6A-0AE65188A05A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B91CD-0B27-41E1-9C78-D746DF4D4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47015-AB77-4AE2-9B7F-EC66AFD75D5D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78349-7927-45A0-AE68-A8BFA98B1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62000" y="6858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6858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762000" y="2705100"/>
            <a:ext cx="75438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B2A07-33D8-41B7-9418-8D94834E0468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94988-1FD6-4B67-A13B-C1D5039E4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62000" y="6858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6858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762000" y="27051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27051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1566-7E76-4187-ABFB-0210A1AB8FBD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4CE00-B03C-429C-87C3-98F07476C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685800"/>
            <a:ext cx="75438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2000" y="2705100"/>
            <a:ext cx="75438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8CFD5-7027-46E0-80D3-A13DBBBFE05A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70D6F-05F4-4BFD-9590-438CD0605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762000" y="685800"/>
            <a:ext cx="75438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DBE5-3841-482B-B4DB-062AE7A474CE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F029F-BB23-4900-AF06-D2EA39F92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685800"/>
            <a:ext cx="36957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6858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2705100"/>
            <a:ext cx="3695700" cy="18669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E5DC9-FC62-4F64-B04A-73672AC8FADF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7ABD2-8BC7-4E7D-B48B-81664FE71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62000" y="685800"/>
            <a:ext cx="7543800" cy="5486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6AAFC-8D89-433D-85B3-1E16C02272AB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167FE-21BF-4503-8513-5F9443247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23417-CFC9-4926-9FB3-36FA7060A064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DCC10-1D59-499B-86E3-FEF5670E2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DBFB3-62C3-464C-A60B-6AB61A6B5748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F29B0-6243-4134-85E6-1A7476E5F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0A27A-32D0-447C-8F54-3060780AC396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D7CDD-174A-4262-BB19-E42558E01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5E019-5194-4133-8C45-9ADB37CB3F2B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7D86-49A1-4743-A16E-3DF8D2F28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23759-7E3C-4A9B-874B-5C4D1AAD119C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07344-A548-40BA-9C29-8AF7E5C73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9ADE2-B0DF-4A32-92D2-99434702797C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7C1E3-5914-4ED4-819A-1C1044B1B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50B12-6989-4B68-B820-20050DB1AADC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00229-1215-410F-8C79-0E3479C46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D188B-3452-42B7-8312-B2AD6D04741E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6707-1F73-4A83-AC61-B9A531C8C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6516B4-297C-4A5B-B781-3CFEA24D748B}" type="datetimeFigureOut">
              <a:rPr lang="ru-RU"/>
              <a:pPr>
                <a:defRPr/>
              </a:pPr>
              <a:t>21.05.2022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A69718F-5AB0-412A-8600-363279D3F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7" r:id="rId2"/>
    <p:sldLayoutId id="2147483691" r:id="rId3"/>
    <p:sldLayoutId id="2147483678" r:id="rId4"/>
    <p:sldLayoutId id="2147483692" r:id="rId5"/>
    <p:sldLayoutId id="2147483679" r:id="rId6"/>
    <p:sldLayoutId id="2147483680" r:id="rId7"/>
    <p:sldLayoutId id="2147483693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1271588" y="1125538"/>
            <a:ext cx="449262" cy="44926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Овал 14"/>
          <p:cNvSpPr/>
          <p:nvPr/>
        </p:nvSpPr>
        <p:spPr>
          <a:xfrm>
            <a:off x="6443663" y="1268413"/>
            <a:ext cx="450850" cy="4508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485" name="Прямоугольник 2"/>
          <p:cNvSpPr>
            <a:spLocks noChangeArrowheads="1"/>
          </p:cNvSpPr>
          <p:nvPr/>
        </p:nvSpPr>
        <p:spPr bwMode="auto">
          <a:xfrm>
            <a:off x="971550" y="1997075"/>
            <a:ext cx="7345363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«Команда мечты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 algn="ctr"/>
            <a:endParaRPr lang="ru-RU" sz="5400" b="1" dirty="0">
              <a:solidFill>
                <a:schemeClr val="accent1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20486" name="Прямоугольник 24"/>
          <p:cNvSpPr>
            <a:spLocks noChangeArrowheads="1"/>
          </p:cNvSpPr>
          <p:nvPr/>
        </p:nvSpPr>
        <p:spPr bwMode="auto">
          <a:xfrm>
            <a:off x="1496219" y="3178512"/>
            <a:ext cx="638814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Как создавать и поддерживать позитивный эмоционально-психологический климат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 команде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549275"/>
            <a:ext cx="7993062" cy="5364163"/>
          </a:xfrm>
        </p:spPr>
        <p:txBody>
          <a:bodyPr rtlCol="0"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Команда</a:t>
            </a:r>
          </a:p>
          <a:p>
            <a:pPr algn="ctr">
              <a:buNone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группа людей-единомышленников, которые работают как единый механизм, объединённые лидером и общей целью или идеей; каждый человек в этом объединении – носитель какой-то важной информации, знаний или умений, выполняющий свою особенную задачу для достижения общего результата.</a:t>
            </a:r>
          </a:p>
          <a:p>
            <a:pPr marL="85725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ustomShape 2"/>
          <p:cNvSpPr>
            <a:spLocks noChangeArrowheads="1"/>
          </p:cNvSpPr>
          <p:nvPr/>
        </p:nvSpPr>
        <p:spPr bwMode="auto">
          <a:xfrm>
            <a:off x="323850" y="908050"/>
            <a:ext cx="8640763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361950" indent="-361950"/>
            <a:endParaRPr lang="ru-RU" dirty="0">
              <a:solidFill>
                <a:srgbClr val="103C47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481890"/>
            <a:ext cx="849662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Черты успешной команды: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наличие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лидера,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позитивный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эмоционально-психологический климат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все члены команды разделяют цель, ради которой их команда существует,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 каждого члена команды есть личная заинтересованность в результате,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каждый человек выполняет свою роль,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команда совместно планирует работу и анализирует её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 команде есть правила, традиции, обычаи, ритуалы или атрибуты,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команде под силу выполнение более сложных и масштабных дел, в которых ребята получают новый опыт, становятся более дружными, сплочёнными.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4294967295"/>
          </p:nvPr>
        </p:nvSpPr>
        <p:spPr>
          <a:xfrm>
            <a:off x="611188" y="549275"/>
            <a:ext cx="7993062" cy="5364163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Эмоционально-психологический климат </a:t>
            </a:r>
          </a:p>
          <a:p>
            <a:pPr algn="just">
              <a:buNone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общий эмоциональный настрой коллектива, в котором соединяются настроения людей, их душевные переживания и волнения, отношения людей друг к другу, к деятельности, к окружающим событиям</a:t>
            </a:r>
          </a:p>
          <a:p>
            <a:pPr marL="85725" indent="0" eaLnBrk="1" hangingPunct="1">
              <a:spcBef>
                <a:spcPts val="1200"/>
              </a:spcBef>
              <a:buFont typeface="Arial" charset="0"/>
              <a:buNone/>
            </a:pPr>
            <a:endParaRPr lang="ru-RU" altLang="zh-CN" sz="2000" dirty="0" smtClean="0">
              <a:solidFill>
                <a:srgbClr val="103C47"/>
              </a:solidFill>
              <a:cs typeface="Arial" charset="0"/>
            </a:endParaRPr>
          </a:p>
          <a:p>
            <a:pPr marL="85725" indent="0" eaLnBrk="1" hangingPunct="1">
              <a:spcBef>
                <a:spcPts val="1200"/>
              </a:spcBef>
              <a:buFont typeface="Arial" charset="0"/>
              <a:buNone/>
            </a:pPr>
            <a:endParaRPr lang="ru-RU" sz="2000" dirty="0" smtClean="0">
              <a:solidFill>
                <a:srgbClr val="103C47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404664"/>
          <a:ext cx="8712968" cy="5942729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876188"/>
                <a:gridCol w="1166432"/>
                <a:gridCol w="3670348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 нашей команде всегда </a:t>
                      </a:r>
                      <a:r>
                        <a:rPr lang="ru-RU" sz="1600" b="1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интересно                    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 нашей  команде всегда </a:t>
                      </a:r>
                      <a:r>
                        <a:rPr lang="ru-RU" sz="1600" b="1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скучно</a:t>
                      </a:r>
                    </a:p>
                  </a:txBody>
                  <a:tcPr marL="52992" marR="52992" marT="0" marB="0"/>
                </a:tc>
              </a:tr>
              <a:tr h="1082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Между ребятами в нашей команде есть уважение, взаимопонимание и поддержка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Ребята нетерпимы к мнению других, часто ссорятся и конфликтуют между собой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  <a:tr h="1082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Мне нравится участвовать вместе с другими ребятам в совместных делах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Ребята в нашей команде не стремятся к участию в совместных делах, каждый из них – сам по себе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  <a:tr h="721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Ребята в нашей команде вежливые и воспитанные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Ребята в нашей команде часто грубят друг другу и ругаются 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  <a:tr h="1082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 команде поддерживается справедливое отношение ко всем ребятам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 команде имеет место пренебрежительное отношение к некоторым ребятам 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  <a:tr h="638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Мне в нашей команде хорошо, спокойно      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Мне в нашей команде плохо, тревожно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  <a:tr h="830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 нас все равны                              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4  3  2  1  0</a:t>
                      </a:r>
                      <a:endParaRPr lang="ru-RU" sz="1600" b="1" kern="10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Сильные ребята подавляют слабых,         помыкают ими</a:t>
                      </a:r>
                      <a:endParaRPr lang="ru-RU" sz="1600" b="1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52992" marR="5299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4294967295"/>
          </p:nvPr>
        </p:nvSpPr>
        <p:spPr>
          <a:xfrm>
            <a:off x="467544" y="908720"/>
            <a:ext cx="8496944" cy="4788099"/>
          </a:xfrm>
        </p:spPr>
        <p:txBody>
          <a:bodyPr/>
          <a:lstStyle/>
          <a:p>
            <a:pPr marL="85725" indent="0" algn="ctr" eaLnBrk="1" hangingPunct="1">
              <a:spcBef>
                <a:spcPts val="1200"/>
              </a:spcBef>
              <a:buFont typeface="Arial" charset="0"/>
              <a:buNone/>
            </a:pP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Уровни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ЭПК</a:t>
            </a:r>
          </a:p>
          <a:p>
            <a:pPr lvl="0"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благоприятный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устойчивый 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— баланс делового и эмоционального отношения, сформировано активное, деловое ядро коллектива, отсутствуют явные или скрытые группировки, негативное отношение друг к другу, многие в группе удовлетворены своей деятельностью (от 24,1 до 28 баллов)</a:t>
            </a:r>
          </a:p>
          <a:p>
            <a:pPr lvl="0" algn="just"/>
            <a:endParaRPr lang="ru-RU" sz="3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благоприятный, неустойчивый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— обуславливается противоречиями между деловым и эмоциональным отношениями, между поведением активных членов коллектива и тех, кто не разделяет общественного мнения (от 21 до 24 баллов)</a:t>
            </a:r>
          </a:p>
          <a:p>
            <a:pPr lvl="0" algn="just"/>
            <a:endParaRPr lang="ru-RU" sz="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средне благоприятный, проблемный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— существуют противоречия, как в деловых, так и в межличностных отношениях, может отражаться на надежности коллектива, существуют явные и скрытые группировки (от 14,1 до 20,9 баллов );</a:t>
            </a:r>
          </a:p>
          <a:p>
            <a:pPr lvl="0" algn="just"/>
            <a:endParaRPr lang="ru-RU" sz="5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неблагоприятный тип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— крайне неблагополучная обстановка в коллективе, негативное межличностное отношение, конфликты и срывы между членами коллектива, снижение работоспособности (от 0 до 14 баллов).</a:t>
            </a:r>
          </a:p>
          <a:p>
            <a:pPr marL="85725" indent="0"/>
            <a:endParaRPr lang="ru-RU" altLang="zh-CN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5725" indent="0" eaLnBrk="1" hangingPunct="1">
              <a:spcBef>
                <a:spcPts val="1200"/>
              </a:spcBef>
              <a:buFont typeface="Arial" charset="0"/>
              <a:buNone/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323528" y="116632"/>
            <a:ext cx="8568952" cy="3886200"/>
          </a:xfrm>
        </p:spPr>
        <p:txBody>
          <a:bodyPr/>
          <a:lstStyle/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Эмоционально-психологический климат:</a:t>
            </a:r>
          </a:p>
          <a:p>
            <a:pPr>
              <a:buNone/>
            </a:pPr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938780" lvl="8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создавать</a:t>
            </a:r>
          </a:p>
          <a:p>
            <a:pPr marL="2938780" lvl="8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изучать</a:t>
            </a:r>
          </a:p>
          <a:p>
            <a:pPr marL="2938780" lvl="8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поддерживать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04665"/>
          <a:ext cx="8568952" cy="606409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296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Задания</a:t>
                      </a:r>
                      <a:endParaRPr lang="ru-RU" sz="1600" i="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1.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За каждый отличающийся от другого месяц рождения запишите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кто-то из вас родился в воскресенье, добавьте еще пять очков (если таких людей двое, то десять и т.д.)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2.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Различия в месте рождения оценивается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кто-то из вас родился в </a:t>
                      </a:r>
                      <a:r>
                        <a:rPr lang="ru-RU" sz="1600" kern="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городе-миллионнике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, пусть запишет пять очков дополнительно.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3.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кто-то из вашей группы носит обувь меньше 37-го и больше 40-го размера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, запишите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по одному очку за каждого человека.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Тот, на ком сейчас надета черная обувь, получает еще два очка.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4.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среди вас есть люди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, которые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побывали хотя бы в одном из этих мест: Третьяковская галерея, Эрмитаж, Красная площадь, Петергоф, - то запишите за каждого такого человека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среди вас есть люди, которые побывали в трех из этих мест, запишите за каждого такого человека по пять очков.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За каждого человека, побывавшего во всех четырех местах, запишите по семь очков.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9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5.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Те, кого когда-нибудь показывали по телевидению, о ком писали в газетах или говорили по радио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, записывают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по одному очку на каждого.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Те, кто был представлен во всех трех видах СМИ, получают дополнительно по семь очков на каждого.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6.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Каждый человек, чья фамилия начинается с буквы С, П, К, Р или М, получает одно очко.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Тот, чья фамилия начинается с буквы А, Б или В, получает семь очков.</a:t>
                      </a:r>
                    </a:p>
                  </a:txBody>
                  <a:tcPr marL="32555" marR="32555" marT="32555" marB="325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323528" y="620688"/>
          <a:ext cx="8496944" cy="4781028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9203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7.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среди вас есть люди, которые жили в течение своей жизни в разных городах, то пусть за каждый город, в котором тот или ной участник провел по меньшей мере шесть месяцев, он зачислит группе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кто-то был за границей, запишите на счет группы по два очка за каждую страну (исключая республики бывшего СССР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)</a:t>
                      </a:r>
                      <a:endParaRPr lang="ru-RU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8.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Вычтите возраст самого молодого члена вашей группы из возраста самого старшего и запишите одно очко за каждый год разности этих чисел.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Если эта разница больше 12, запишите три очка дополнительно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.</a:t>
                      </a:r>
                      <a:endParaRPr lang="ru-RU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i="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9.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Каждый, кто не носит очков получает одно очко.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Каждый, у кого  на руке часы, получает три очка дополнительно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.</a:t>
                      </a:r>
                      <a:endParaRPr lang="ru-RU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10.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 участники, у которых есть веснушки, получают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Те, у кого голубые глаза, получают по два очка дополнительно.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Те, у кого натуральный цвет волос, получают по десять очков дополнительно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.</a:t>
                      </a:r>
                      <a:endParaRPr lang="ru-RU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11.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Каждая участница женского пола получает по одному очку.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Каждый участник мужского пола получает по семь очков</a:t>
                      </a:r>
                      <a:r>
                        <a:rPr lang="ru-RU" sz="16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.</a:t>
                      </a:r>
                      <a:endParaRPr lang="ru-RU" sz="1600" kern="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ea typeface="Noto Sans CJK SC Regular"/>
                        <a:cs typeface="Arial" pitchFamily="34" charset="0"/>
                      </a:endParaRP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12. </a:t>
                      </a: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 участники, у которых есть водительские права, получают пять баллов дополнительно.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Noto Sans CJK SC Regular"/>
                          <a:cs typeface="Arial" pitchFamily="34" charset="0"/>
                        </a:rPr>
                        <a:t>Те участники, которые прыгали с парашютом, получают семь баллов.</a:t>
                      </a:r>
                    </a:p>
                  </a:txBody>
                  <a:tcPr marL="32659" marR="32659" marT="32659" marB="326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1798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953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Молодёжное кадровое агентство педагогических работников</dc:title>
  <dc:creator>ВДЦ "Орлёнок"</dc:creator>
  <cp:lastModifiedBy>Екатерина</cp:lastModifiedBy>
  <cp:revision>201</cp:revision>
  <dcterms:created xsi:type="dcterms:W3CDTF">2014-02-28T07:12:54Z</dcterms:created>
  <dcterms:modified xsi:type="dcterms:W3CDTF">2022-05-21T19:37:09Z</dcterms:modified>
</cp:coreProperties>
</file>