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4"/>
  </p:sldMasterIdLst>
  <p:notesMasterIdLst>
    <p:notesMasterId r:id="rId28"/>
  </p:notesMasterIdLst>
  <p:sldIdLst>
    <p:sldId id="256" r:id="rId5"/>
    <p:sldId id="282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72" r:id="rId14"/>
    <p:sldId id="274" r:id="rId15"/>
    <p:sldId id="278" r:id="rId16"/>
    <p:sldId id="279" r:id="rId17"/>
    <p:sldId id="280" r:id="rId18"/>
    <p:sldId id="281" r:id="rId19"/>
    <p:sldId id="273" r:id="rId20"/>
    <p:sldId id="267" r:id="rId21"/>
    <p:sldId id="270" r:id="rId22"/>
    <p:sldId id="268" r:id="rId23"/>
    <p:sldId id="271" r:id="rId24"/>
    <p:sldId id="269" r:id="rId25"/>
    <p:sldId id="275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842" autoAdjust="0"/>
  </p:normalViewPr>
  <p:slideViewPr>
    <p:cSldViewPr>
      <p:cViewPr>
        <p:scale>
          <a:sx n="60" d="100"/>
          <a:sy n="60" d="100"/>
        </p:scale>
        <p:origin x="-135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D7E8-04DF-488E-8D77-341B32C5F50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AE1A-B75C-45AD-95F0-4F1278EA4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12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4" name="Группа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" name="Группа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" name="Группа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Шесть</a:t>
            </a:r>
          </a:p>
          <a:p>
            <a:pPr lvl="6"/>
            <a:r>
              <a:rPr lang="ru-RU" dirty="0" smtClean="0"/>
              <a:t>Семь</a:t>
            </a:r>
          </a:p>
          <a:p>
            <a:pPr lvl="7"/>
            <a:r>
              <a:rPr lang="ru-RU" dirty="0" smtClean="0"/>
              <a:t>Восемь</a:t>
            </a:r>
          </a:p>
          <a:p>
            <a:pPr lvl="8"/>
            <a:r>
              <a:rPr lang="ru-RU" dirty="0" smtClean="0"/>
              <a:t>Девять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2691076263_ff5a343039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914400" y="-2057400"/>
            <a:ext cx="10972800" cy="10972800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4" name="Picture 3" descr="2691076263_ff5a343039_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907320" y="-2057400"/>
            <a:ext cx="10958641" cy="10972800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5" name="Picture 4" descr="2691076263_ff5a343039_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-914400" y="-2057399"/>
            <a:ext cx="10972800" cy="10958641"/>
          </a:xfrm>
          <a:prstGeom prst="ellipse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6" name="TextBox 5"/>
          <p:cNvSpPr txBox="1"/>
          <p:nvPr/>
        </p:nvSpPr>
        <p:spPr>
          <a:xfrm>
            <a:off x="571472" y="4038600"/>
            <a:ext cx="23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ndara" pitchFamily="34" charset="0"/>
              </a:rPr>
              <a:t>Подростковый возраст</a:t>
            </a:r>
            <a:endParaRPr lang="en-US" sz="2400" b="1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038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ndara" pitchFamily="34" charset="0"/>
              </a:rPr>
              <a:t>Возрастная психология</a:t>
            </a:r>
            <a:endParaRPr lang="en-US" sz="2400" b="1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038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ndara" pitchFamily="34" charset="0"/>
              </a:rPr>
              <a:t>Конфликты</a:t>
            </a:r>
            <a:endParaRPr lang="en-US" sz="2400" b="1" dirty="0">
              <a:solidFill>
                <a:prstClr val="white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538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33 -0.1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1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3.48128E-6 L 0.28333 -0.110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Менеджер\Рабочий стол\АБ\Зависимость-от-смартфона-наносит-вред-психическому-здоровью-подрос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53003" cy="52863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7858180" cy="2143116"/>
          </a:xfrm>
          <a:solidFill>
            <a:schemeClr val="tx2">
              <a:lumMod val="75000"/>
              <a:alpha val="6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/>
              </a:rPr>
              <a:t>Им необходимо привыкнуть к своему новому телу и внешности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80% подростков обращаются за психологической помощью с этими проблемами: тело пугает их и очень им не нравится.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Менеджер\Рабочий стол\АБ\af5100c584e6226376a286bb19306b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3" y="2428868"/>
            <a:ext cx="9130547" cy="44291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215238" cy="2285992"/>
          </a:xfrm>
          <a:solidFill>
            <a:schemeClr val="tx2">
              <a:lumMod val="75000"/>
              <a:alpha val="6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Им нужно выстроить новые отношения с взрослыми</a:t>
            </a:r>
          </a:p>
          <a:p>
            <a:r>
              <a:rPr lang="ru-RU" dirty="0" smtClean="0">
                <a:solidFill>
                  <a:schemeClr val="bg1"/>
                </a:solidFill>
                <a:effectLst/>
              </a:rPr>
              <a:t>С подростками общаются то как с равными, то как с детьми. Жить в такой неопределенности очень трудно</a:t>
            </a:r>
            <a:r>
              <a:rPr lang="ru-RU" dirty="0" smtClean="0">
                <a:solidFill>
                  <a:schemeClr val="bg1"/>
                </a:solidFill>
                <a:effectLst/>
              </a:rPr>
              <a:t>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Менеджер\Рабочий стол\АБ\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500570"/>
            <a:ext cx="7858180" cy="1857388"/>
          </a:xfrm>
          <a:solidFill>
            <a:schemeClr val="tx2">
              <a:lumMod val="75000"/>
              <a:alpha val="6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Их обескураживает новое состояние организма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</a:rPr>
              <a:t>Гормональные изменения рождают новые ощущения, чувства. Любовь, ревность, страсть — их нужно пережить, чтобы понять самого себя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.</a:t>
            </a:r>
            <a:endParaRPr lang="ru-RU" b="1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енеджер\Рабочий стол\АБ\2937.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63" y="785794"/>
            <a:ext cx="9096937" cy="6072206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0"/>
            <a:ext cx="8229600" cy="4071942"/>
          </a:xfrm>
          <a:solidFill>
            <a:schemeClr val="tx2">
              <a:lumMod val="75000"/>
              <a:alpha val="65000"/>
            </a:schemeClr>
          </a:solidFill>
        </p:spPr>
        <p:txBody>
          <a:bodyPr>
            <a:normAutofit fontScale="85000" lnSpcReduction="20000"/>
          </a:bodyPr>
          <a:lstStyle/>
          <a:p>
            <a:pPr marL="609600" indent="-609600" algn="ctr">
              <a:spcBef>
                <a:spcPct val="50000"/>
              </a:spcBef>
              <a:buNone/>
            </a:pPr>
            <a:r>
              <a:rPr lang="ru-RU" altLang="ru-RU" sz="4800" b="1" dirty="0" smtClean="0">
                <a:solidFill>
                  <a:schemeClr val="bg1"/>
                </a:solidFill>
                <a:effectLst/>
              </a:rPr>
              <a:t>  </a:t>
            </a:r>
            <a:r>
              <a:rPr lang="ru-RU" altLang="ru-RU" sz="4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Проблема </a:t>
            </a:r>
            <a:r>
              <a:rPr lang="ru-RU" altLang="ru-RU" sz="48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возраста</a:t>
            </a:r>
          </a:p>
          <a:p>
            <a:pPr marL="609600" indent="-609600" algn="ctr">
              <a:spcBef>
                <a:spcPct val="50000"/>
              </a:spcBef>
              <a:buNone/>
            </a:pPr>
            <a:r>
              <a:rPr lang="ru-RU" altLang="ru-RU" sz="3200" b="1" dirty="0" smtClean="0">
                <a:solidFill>
                  <a:schemeClr val="bg1"/>
                </a:solidFill>
                <a:effectLst/>
              </a:rPr>
              <a:t>о</a:t>
            </a:r>
            <a:r>
              <a:rPr lang="ru-RU" alt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тмирание </a:t>
            </a:r>
            <a:r>
              <a:rPr lang="ru-RU" alt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и разрушение старых интересов и </a:t>
            </a:r>
            <a:r>
              <a:rPr lang="ru-RU" altLang="ru-RU" sz="3200" b="1" dirty="0" err="1" smtClean="0">
                <a:solidFill>
                  <a:schemeClr val="bg1"/>
                </a:solidFill>
                <a:effectLst/>
                <a:latin typeface="Times New Roman" pitchFamily="18" charset="0"/>
              </a:rPr>
              <a:t>несформированность</a:t>
            </a:r>
            <a:r>
              <a:rPr lang="ru-RU" alt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 новых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ru-RU" alt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                                      +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ru-RU" sz="3200" b="1" dirty="0" err="1" smtClean="0">
                <a:solidFill>
                  <a:schemeClr val="bg1"/>
                </a:solidFill>
                <a:effectLst/>
                <a:latin typeface="Times New Roman" pitchFamily="18" charset="0"/>
              </a:rPr>
              <a:t>Несформированность</a:t>
            </a:r>
            <a:endParaRPr lang="ru-RU" altLang="ru-RU" sz="3200" b="1" dirty="0" smtClean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ru-RU" alt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 нравственной сферы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=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Склонность к асоциальному поведению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Менеджер\Рабочий стол\АБ\agresywne-dziecko_347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971550" y="165100"/>
            <a:ext cx="7200900" cy="14398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</a:rPr>
              <a:t>Ощущения подростка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214546" y="4857760"/>
            <a:ext cx="4824413" cy="1800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hlinkClick r:id="rId3" action="ppaction://hlinksldjump"/>
              </a:rPr>
              <a:t>Внутренний 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hlinkClick r:id="rId3" action="ppaction://hlinksldjump"/>
              </a:rPr>
              <a:t>Конфликт</a:t>
            </a:r>
            <a:endParaRPr lang="ru-RU" altLang="ru-RU" sz="2400" b="1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FF0000"/>
                </a:solidFill>
              </a:rPr>
              <a:t>Я – уникальная личность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FF0000"/>
                </a:solidFill>
              </a:rPr>
              <a:t>Я – такой же как и все</a:t>
            </a:r>
          </a:p>
          <a:p>
            <a:pPr algn="ctr" eaLnBrk="1" hangingPunct="1">
              <a:defRPr/>
            </a:pP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6395" name="AutoShape 5"/>
          <p:cNvSpPr>
            <a:spLocks noChangeArrowheads="1"/>
          </p:cNvSpPr>
          <p:nvPr/>
        </p:nvSpPr>
        <p:spPr bwMode="auto">
          <a:xfrm>
            <a:off x="0" y="2571744"/>
            <a:ext cx="2952750" cy="15113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hlinkClick r:id="rId4" action="ppaction://hlinksldjump"/>
              </a:rPr>
              <a:t>Чувство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hlinkClick r:id="rId4" action="ppaction://hlinksldjump"/>
              </a:rPr>
              <a:t>взрослости</a:t>
            </a:r>
            <a:endParaRPr lang="ru-RU" alt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16393" name="AutoShape 7"/>
          <p:cNvSpPr>
            <a:spLocks noChangeArrowheads="1"/>
          </p:cNvSpPr>
          <p:nvPr/>
        </p:nvSpPr>
        <p:spPr bwMode="auto">
          <a:xfrm>
            <a:off x="6191250" y="2571744"/>
            <a:ext cx="2952750" cy="15113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hlinkClick r:id="rId5" action="ppaction://hlinksldjump"/>
              </a:rPr>
              <a:t>Половое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hlinkClick r:id="rId5" action="ppaction://hlinksldjump"/>
              </a:rPr>
              <a:t>созревание</a:t>
            </a:r>
            <a:endParaRPr lang="ru-RU" altLang="ru-RU" sz="2800" b="1" dirty="0" smtClean="0"/>
          </a:p>
        </p:txBody>
      </p:sp>
      <p:sp>
        <p:nvSpPr>
          <p:cNvPr id="16391" name="AutoShape 21"/>
          <p:cNvSpPr>
            <a:spLocks noChangeArrowheads="1"/>
          </p:cNvSpPr>
          <p:nvPr/>
        </p:nvSpPr>
        <p:spPr bwMode="auto">
          <a:xfrm>
            <a:off x="3286116" y="2500306"/>
            <a:ext cx="2590800" cy="2087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</a:rPr>
              <a:t>Быстрая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</a:rPr>
              <a:t>смена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</a:rPr>
              <a:t>настроения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Менеджер\Рабочий стол\АБ\Как-часто-подростки-думают-об-интимных-отношения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8" cy="6858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  <a:alpha val="6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b="1" i="1" dirty="0" smtClean="0">
                <a:solidFill>
                  <a:schemeClr val="bg1"/>
                </a:solidFill>
                <a:effectLst/>
              </a:rPr>
              <a:t>Внутренний конфликт</a:t>
            </a:r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>
            <a:off x="4824413" y="1714488"/>
            <a:ext cx="4319587" cy="2592388"/>
          </a:xfrm>
          <a:prstGeom prst="wedgeEllipseCallout">
            <a:avLst>
              <a:gd name="adj1" fmla="val -48273"/>
              <a:gd name="adj2" fmla="val 82764"/>
            </a:avLst>
          </a:prstGeom>
          <a:solidFill>
            <a:schemeClr val="bg2">
              <a:lumMod val="60000"/>
              <a:lumOff val="40000"/>
              <a:alpha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altLang="ru-RU" sz="2000" b="1" i="1" dirty="0">
                <a:solidFill>
                  <a:schemeClr val="bg1"/>
                </a:solidFill>
              </a:rPr>
              <a:t>Я должен выглядеть как все в моей компании. Я не должен выделяться в классе. </a:t>
            </a:r>
          </a:p>
          <a:p>
            <a:pPr algn="ctr"/>
            <a:endParaRPr lang="ru-RU" altLang="ru-RU" sz="2000" b="1" i="1" dirty="0">
              <a:solidFill>
                <a:schemeClr val="bg1"/>
              </a:solidFill>
            </a:endParaRP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0" y="2285992"/>
            <a:ext cx="4427538" cy="2376488"/>
          </a:xfrm>
          <a:prstGeom prst="wedgeEllipseCallout">
            <a:avLst>
              <a:gd name="adj1" fmla="val 34079"/>
              <a:gd name="adj2" fmla="val 101037"/>
            </a:avLst>
          </a:prstGeom>
          <a:solidFill>
            <a:schemeClr val="bg2">
              <a:lumMod val="60000"/>
              <a:lumOff val="40000"/>
              <a:alpha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i="1" dirty="0">
                <a:solidFill>
                  <a:schemeClr val="bg1"/>
                </a:solidFill>
              </a:rPr>
              <a:t>Я – это я. Я сам всё знаю! Я буду делать всё  так, как считаю нужным!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6859786" cy="1857388"/>
          </a:xfrm>
        </p:spPr>
        <p:txBody>
          <a:bodyPr/>
          <a:lstStyle/>
          <a:p>
            <a:r>
              <a:rPr lang="ru-RU" dirty="0" smtClean="0"/>
              <a:t>Что мы имеем…</a:t>
            </a:r>
            <a:endParaRPr lang="ru-RU" dirty="0"/>
          </a:p>
        </p:txBody>
      </p:sp>
      <p:pic>
        <p:nvPicPr>
          <p:cNvPr id="18434" name="Picture 2" descr="C:\Documents and Settings\Менеджер\Рабочий стол\АБ\bb26c8dbde8e03f3441dd6aadf1b0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9144009" cy="40005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енеджер\Рабочий стол\АБ\web-wall-guy-sad-suicide-shutterstock_345819584-sabphoto-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1" y="0"/>
            <a:ext cx="910830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71942"/>
            <a:ext cx="8715435" cy="2428892"/>
          </a:xfrm>
          <a:solidFill>
            <a:schemeClr val="tx2">
              <a:lumMod val="75000"/>
              <a:alpha val="6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1. Переходный возраст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— не болезнь, даже если приносит страдания. Просто в ребенке все меняется.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2. Отрочество не бывает безмятежным.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Если ребенок проживает его «тихо», взрослым стоит забеспокоиться. «Удачно» лишь то воспитание, которое дает подростку силы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восстать.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енеджер\Рабочий стол\АБ\1d1386c3c92299077ce6bd9aea02e50b93cde6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134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7645604" cy="4643470"/>
          </a:xfrm>
          <a:solidFill>
            <a:schemeClr val="tx2">
              <a:lumMod val="75000"/>
              <a:alpha val="6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3. Это период перестройки: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подросток словно живет на стройплощадке, где сперва должен все расчистить, чтобы выстроить себя заново. 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effectLst/>
              </a:rPr>
              <a:t>Запомним</a:t>
            </a:r>
            <a:r>
              <a:rPr lang="ru-RU" dirty="0" smtClean="0">
                <a:solidFill>
                  <a:schemeClr val="bg1"/>
                </a:solidFill>
                <a:effectLst/>
              </a:rPr>
              <a:t>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никто не может точно предсказать, как долго продлятся «работы»;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учитывая их размах, определенное количество проблем неизбежно;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наверняка проявится то, что в фундаменте детства было «заложено» неудачно. Открытия могут быть болезненны, но, когда проблема видна, ее можно решить</a:t>
            </a:r>
            <a:r>
              <a:rPr lang="ru-RU" dirty="0" smtClean="0">
                <a:solidFill>
                  <a:schemeClr val="bg1"/>
                </a:solidFill>
                <a:effectLst/>
              </a:rPr>
              <a:t>.</a:t>
            </a:r>
            <a:endParaRPr lang="ru-RU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енеджер\Рабочий стол\АБ\32-frases-sobre-felicidad_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143900" cy="5429288"/>
          </a:xfrm>
          <a:solidFill>
            <a:schemeClr val="tx2">
              <a:lumMod val="75000"/>
              <a:alpha val="65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4. Перестраивается его психика. Подросток вновь определяет: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</a:rPr>
              <a:t>образ (негативный или позитивный) самого себя;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</a:rPr>
              <a:t>свою сексуальную идентичность (чувствует себя «настоящим парнем» или «настоящей девушкой»);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</a:rPr>
              <a:t>свою сексуальную ориентацию (кто ему действительно нравится?);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</a:rPr>
              <a:t>свою индивидуальность, то есть способность существовать, думать и принимать решения самостоятельно;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</a:rPr>
              <a:t>свою движущую силу, которая побуждает его развиваться, строить планы, думать о своем будущем;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</a:rPr>
              <a:t>свое отношение к людям, их правилам и социальным нормам, умение общаться с ними и дружить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…</a:t>
            </a:r>
            <a:endParaRPr lang="ru-RU" b="1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431290" cy="2895600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Подростковый возраст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Менеджер\Рабочий стол\АБ\97621_146_news_hub_93146_677x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енеджер\Рабочий стол\АБ\23737411-917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40094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162568"/>
          </a:xfrm>
          <a:solidFill>
            <a:schemeClr val="tx2">
              <a:lumMod val="75000"/>
              <a:alpha val="65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5. «Нормальными» можно считать самые разные проблемы: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неуверенность в себе и в том, каким его воспринимают другие люди;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«девчонка-сорванец» или «крутой парень» — подросток переживает, сомневаясь в своей женственности или мужественности;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глубокое волнение и страхи на почве поисков себя в сфере сексуальности;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сомнения, растерянность перед необходимостью шагнуть в самостоятельную «большую жизнь»;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смятение перед будущим, подросток ищет смысл: «Если надо расти и двигаться вперед, то зачем?»;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нежелание подчиняться «законам» в широком смысле слова, искушение «заигрывать» с запретами;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невозможность найти себе друзей или, наоборот, поглощенность жизнью компании — чуть ли не до потери индивидуальности…</a:t>
            </a:r>
          </a:p>
          <a:p>
            <a:pPr algn="ctr"/>
            <a:endParaRPr lang="ru-RU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енеджер\Рабочий стол\АБ\psixolog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50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143932" cy="3643338"/>
          </a:xfrm>
          <a:solidFill>
            <a:schemeClr val="tx2">
              <a:lumMod val="75000"/>
              <a:alpha val="6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6. Когда же стоит обеспокоиться всерьез? </a:t>
            </a:r>
            <a:endParaRPr lang="ru-RU" b="1" dirty="0" smtClean="0">
              <a:solidFill>
                <a:srgbClr val="FF0000"/>
              </a:solidFill>
              <a:effectLst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effectLst/>
              </a:rPr>
              <a:t>Когда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проблемы действительно серьезны или решение их слишком затягивается. Когда он замыкается в себе, когда у него нет ни друга, ни подруги, когда он полностью забросил учебу. Или ему ничего не хочется от жизни, он не строит никаких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планов и,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конечно, когда он нарушает закон. Также родители могут обеспокоиться, если ребенок ведет с ними затяжную войну по любому поводу: часто для него это способ уйти от настоящих проблем</a:t>
            </a:r>
            <a:r>
              <a:rPr lang="ru-RU" dirty="0" smtClean="0">
                <a:solidFill>
                  <a:schemeClr val="bg1"/>
                </a:solidFill>
                <a:effectLst/>
              </a:rPr>
              <a:t>.</a:t>
            </a:r>
            <a:endParaRPr lang="ru-RU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Менеджер\Рабочий стол\АБ\shutterstock_711455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14290"/>
            <a:ext cx="6859786" cy="4191000"/>
          </a:xfrm>
          <a:solidFill>
            <a:schemeClr val="tx2">
              <a:lumMod val="75000"/>
              <a:alpha val="65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7. Что делать, если мы чувствуем приближение опасности? </a:t>
            </a:r>
            <a:endParaRPr lang="ru-RU" b="1" dirty="0" smtClean="0">
              <a:solidFill>
                <a:srgbClr val="FF0000"/>
              </a:solidFill>
              <a:effectLst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/>
              </a:rPr>
              <a:t>Посоветоваться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с психологом, рассказать о своих опасениях и, если ребенок отказывается от помощи специалиста, хотя бы получить ее самим.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8. Никто из нас не идеален. </a:t>
            </a:r>
            <a:endParaRPr lang="ru-RU" b="1" dirty="0" smtClean="0">
              <a:solidFill>
                <a:srgbClr val="FF0000"/>
              </a:solidFill>
              <a:effectLst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/>
              </a:rPr>
              <a:t>Чтобы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стать взрослыми, детям нужно от нас оторваться. Даже если мы и далеки от совершенства, значит, им повезло: если бы мы были совершенны, они никогда не смогли бы с нами расстаться</a:t>
            </a:r>
            <a:r>
              <a:rPr lang="ru-RU" dirty="0" smtClean="0">
                <a:solidFill>
                  <a:schemeClr val="bg1"/>
                </a:solidFill>
                <a:effectLst/>
              </a:rPr>
              <a:t>…</a:t>
            </a:r>
            <a:endParaRPr lang="ru-RU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Менеджер\Рабочий стол\АБ\fa5QCVzTJ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28596" y="3357562"/>
            <a:ext cx="8321703" cy="314327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ru-RU" altLang="ru-RU" b="1" cap="none" dirty="0" smtClean="0">
                <a:latin typeface="Bookman Old Style" pitchFamily="18" charset="0"/>
                <a:ea typeface="Tunga" pitchFamily="34" charset="0"/>
                <a:cs typeface="Tunga" pitchFamily="34" charset="0"/>
              </a:rPr>
              <a:t>СТРУКТУРА </a:t>
            </a:r>
            <a:r>
              <a:rPr lang="ru-RU" altLang="ru-RU" b="1" cap="none" dirty="0">
                <a:latin typeface="Bookman Old Style" pitchFamily="18" charset="0"/>
                <a:ea typeface="Tunga" pitchFamily="34" charset="0"/>
                <a:cs typeface="Tunga" pitchFamily="34" charset="0"/>
              </a:rPr>
              <a:t>ЛИЧНОСТИ </a:t>
            </a:r>
            <a:r>
              <a:rPr lang="ru-RU" altLang="ru-RU" b="1" cap="none" dirty="0" smtClean="0">
                <a:latin typeface="Bookman Old Style" pitchFamily="18" charset="0"/>
                <a:ea typeface="Tunga" pitchFamily="34" charset="0"/>
                <a:cs typeface="Tunga" pitchFamily="34" charset="0"/>
              </a:rPr>
              <a:t>ПОДРОСТКА…</a:t>
            </a:r>
          </a:p>
          <a:p>
            <a:pPr algn="ctr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ru-RU" altLang="ru-RU" b="1" cap="none" dirty="0" smtClean="0">
                <a:latin typeface="Bookman Old Style" pitchFamily="18" charset="0"/>
                <a:ea typeface="Tunga" pitchFamily="34" charset="0"/>
                <a:cs typeface="Tunga" pitchFamily="34" charset="0"/>
              </a:rPr>
              <a:t>В </a:t>
            </a:r>
            <a:r>
              <a:rPr lang="ru-RU" altLang="ru-RU" b="1" cap="none" dirty="0">
                <a:latin typeface="Bookman Old Style" pitchFamily="18" charset="0"/>
                <a:ea typeface="Tunga" pitchFamily="34" charset="0"/>
                <a:cs typeface="Tunga" pitchFamily="34" charset="0"/>
              </a:rPr>
              <a:t>НЕЙ НЕТ НИЧЕГО УСТОЙЧИВОГО, ОКОНЧАТЕЛЬНОГО И НЕПОДВИЖНОГО. ВСЕ В НЕЙ- ПЕРЕХОД, ВСЕ ТЕЧЕТ</a:t>
            </a:r>
            <a:r>
              <a:rPr lang="ru-RU" altLang="ru-RU" b="1" cap="none" dirty="0" smtClean="0">
                <a:latin typeface="Bookman Old Style" pitchFamily="18" charset="0"/>
                <a:ea typeface="Tunga" pitchFamily="34" charset="0"/>
                <a:cs typeface="Tunga" pitchFamily="34" charset="0"/>
              </a:rPr>
              <a:t>.                                               </a:t>
            </a:r>
            <a:r>
              <a:rPr lang="ru-RU" altLang="ru-RU" b="1" cap="none" dirty="0">
                <a:latin typeface="Bookman Old Style" pitchFamily="18" charset="0"/>
                <a:ea typeface="Tunga" pitchFamily="34" charset="0"/>
                <a:cs typeface="Tunga" pitchFamily="34" charset="0"/>
              </a:rPr>
              <a:t>(Л.С.ВЫГОТСКИЙ)</a:t>
            </a:r>
          </a:p>
        </p:txBody>
      </p:sp>
      <p:pic>
        <p:nvPicPr>
          <p:cNvPr id="1027" name="Picture 3" descr="C:\Documents and Settings\Менеджер\Рабочий стол\АБ\994292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2043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Менеджер\Рабочий стол\АБ\ihlR0HiMj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42852"/>
            <a:ext cx="8858312" cy="3214710"/>
          </a:xfrm>
          <a:solidFill>
            <a:schemeClr val="tx2">
              <a:lumMod val="75000"/>
              <a:alpha val="65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altLang="ru-RU" sz="2800" b="1" spc="400" dirty="0" smtClean="0">
                <a:solidFill>
                  <a:srgbClr val="FF0000"/>
                </a:solidFill>
                <a:effectLst/>
                <a:latin typeface="Bookman Old Style" pitchFamily="18" charset="0"/>
                <a:ea typeface="Tunga" pitchFamily="34" charset="0"/>
                <a:cs typeface="Tunga" pitchFamily="34" charset="0"/>
              </a:rPr>
              <a:t>Подростковый возраст </a:t>
            </a:r>
            <a:r>
              <a:rPr lang="ru-RU" altLang="ru-RU" sz="2800" b="1" spc="400" dirty="0" smtClean="0">
                <a:solidFill>
                  <a:schemeClr val="bg1"/>
                </a:solidFill>
                <a:effectLst/>
                <a:latin typeface="Bookman Old Style" pitchFamily="18" charset="0"/>
                <a:ea typeface="Tunga" pitchFamily="34" charset="0"/>
                <a:cs typeface="Tunga" pitchFamily="34" charset="0"/>
              </a:rPr>
              <a:t>— стадия онтогенетического развития между детством и взрослостью (от 11 до 17 лет), которая характеризуется качественными изменениями, связанными с половым созреванием и вхождением во взрослую жизнь.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Менеджер\Рабочий стол\АБ\annie-gray-401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60350"/>
            <a:ext cx="8321703" cy="4883162"/>
          </a:xfrm>
          <a:solidFill>
            <a:schemeClr val="tx2">
              <a:lumMod val="75000"/>
              <a:alpha val="65000"/>
            </a:schemeClr>
          </a:solidFill>
        </p:spPr>
        <p:txBody>
          <a:bodyPr/>
          <a:lstStyle/>
          <a:p>
            <a:pPr algn="ctr"/>
            <a:r>
              <a:rPr lang="ru-RU" altLang="ru-RU" b="1" spc="400" dirty="0" smtClean="0">
                <a:solidFill>
                  <a:srgbClr val="FF0000"/>
                </a:solidFill>
                <a:latin typeface="Bookman Old Style" pitchFamily="18" charset="0"/>
                <a:ea typeface="Tunga" pitchFamily="34" charset="0"/>
                <a:cs typeface="Tunga" pitchFamily="34" charset="0"/>
              </a:rPr>
              <a:t>Ведущий вид </a:t>
            </a:r>
            <a:r>
              <a:rPr lang="ru-RU" altLang="ru-RU" b="1" spc="400" dirty="0" smtClean="0">
                <a:solidFill>
                  <a:srgbClr val="FF0000"/>
                </a:solidFill>
                <a:latin typeface="Bookman Old Style" pitchFamily="18" charset="0"/>
                <a:ea typeface="Tunga" pitchFamily="34" charset="0"/>
                <a:cs typeface="Tunga" pitchFamily="34" charset="0"/>
              </a:rPr>
              <a:t>деятельности</a:t>
            </a:r>
            <a:r>
              <a:rPr lang="ru-RU" altLang="ru-RU" b="1" spc="400" dirty="0" smtClean="0">
                <a:solidFill>
                  <a:schemeClr val="bg1"/>
                </a:solidFill>
                <a:latin typeface="Bookman Old Style" pitchFamily="18" charset="0"/>
                <a:ea typeface="Tunga" pitchFamily="34" charset="0"/>
                <a:cs typeface="Tunga" pitchFamily="34" charset="0"/>
              </a:rPr>
              <a:t>:</a:t>
            </a:r>
            <a:endParaRPr lang="ru-RU" altLang="ru-RU" b="1" spc="400" dirty="0" smtClean="0">
              <a:solidFill>
                <a:schemeClr val="bg1"/>
              </a:solidFill>
              <a:latin typeface="Bookman Old Style" pitchFamily="18" charset="0"/>
              <a:ea typeface="Tunga" pitchFamily="34" charset="0"/>
              <a:cs typeface="Tunga" pitchFamily="34" charset="0"/>
            </a:endParaRPr>
          </a:p>
          <a:p>
            <a:pPr algn="ctr"/>
            <a:r>
              <a:rPr lang="ru-RU" altLang="ru-RU" b="1" spc="400" dirty="0" smtClean="0">
                <a:solidFill>
                  <a:schemeClr val="bg1"/>
                </a:solidFill>
                <a:latin typeface="Bookman Old Style" pitchFamily="18" charset="0"/>
                <a:ea typeface="Tunga" pitchFamily="34" charset="0"/>
                <a:cs typeface="Tunga" pitchFamily="34" charset="0"/>
              </a:rPr>
              <a:t>общение со сверстниками/ интимно-личностное общение</a:t>
            </a:r>
          </a:p>
          <a:p>
            <a:pPr algn="ctr"/>
            <a:r>
              <a:rPr lang="ru-RU" b="1" cap="small" dirty="0" smtClean="0">
                <a:solidFill>
                  <a:schemeClr val="bg1"/>
                </a:solidFill>
                <a:effectLst/>
              </a:rPr>
              <a:t>Отрабатывают:</a:t>
            </a:r>
            <a:br>
              <a:rPr lang="ru-RU" b="1" cap="small" dirty="0" smtClean="0">
                <a:solidFill>
                  <a:schemeClr val="bg1"/>
                </a:solidFill>
                <a:effectLst/>
              </a:rPr>
            </a:br>
            <a:r>
              <a:rPr lang="ru-RU" b="1" cap="small" dirty="0" smtClean="0">
                <a:solidFill>
                  <a:schemeClr val="bg1"/>
                </a:solidFill>
                <a:effectLst/>
              </a:rPr>
              <a:t>1) Нормы социального взаимодействия;</a:t>
            </a:r>
            <a:br>
              <a:rPr lang="ru-RU" b="1" cap="small" dirty="0" smtClean="0">
                <a:solidFill>
                  <a:schemeClr val="bg1"/>
                </a:solidFill>
                <a:effectLst/>
              </a:rPr>
            </a:br>
            <a:r>
              <a:rPr lang="ru-RU" b="1" cap="small" dirty="0" smtClean="0">
                <a:solidFill>
                  <a:schemeClr val="bg1"/>
                </a:solidFill>
                <a:effectLst/>
              </a:rPr>
              <a:t>2) Удовлетворение потребности в социальных контактах;</a:t>
            </a:r>
            <a:br>
              <a:rPr lang="ru-RU" b="1" cap="small" dirty="0" smtClean="0">
                <a:solidFill>
                  <a:schemeClr val="bg1"/>
                </a:solidFill>
                <a:effectLst/>
              </a:rPr>
            </a:br>
            <a:r>
              <a:rPr lang="ru-RU" b="1" cap="small" dirty="0" smtClean="0">
                <a:solidFill>
                  <a:schemeClr val="bg1"/>
                </a:solidFill>
                <a:effectLst/>
              </a:rPr>
              <a:t>3) Получение необходимой им информации, которую они не могут получить от взрослых</a:t>
            </a:r>
            <a:r>
              <a:rPr lang="ru-RU" cap="small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енеджер\Рабочий стол\АБ\подросток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4572008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00034" y="285728"/>
            <a:ext cx="8321703" cy="2286016"/>
          </a:xfrm>
          <a:solidFill>
            <a:schemeClr val="tx2">
              <a:lumMod val="75000"/>
              <a:alpha val="65000"/>
            </a:schemeClr>
          </a:solidFill>
        </p:spPr>
        <p:txBody>
          <a:bodyPr/>
          <a:lstStyle/>
          <a:p>
            <a:pPr algn="ctr"/>
            <a:r>
              <a:rPr lang="ru-RU" altLang="ru-RU" sz="2400" b="1" spc="400" dirty="0" smtClean="0">
                <a:solidFill>
                  <a:srgbClr val="FF0000"/>
                </a:solidFill>
                <a:latin typeface="Bookman Old Style" pitchFamily="18" charset="0"/>
                <a:ea typeface="Tunga" pitchFamily="34" charset="0"/>
                <a:cs typeface="Tunga" pitchFamily="34" charset="0"/>
              </a:rPr>
              <a:t>Новообразования:</a:t>
            </a:r>
          </a:p>
          <a:p>
            <a:pPr marL="514350" indent="-514350" algn="ctr">
              <a:buFontTx/>
              <a:buAutoNum type="arabicPeriod"/>
            </a:pPr>
            <a:r>
              <a:rPr lang="ru-RU" altLang="ru-RU" sz="2400" b="1" spc="400" dirty="0" smtClean="0">
                <a:latin typeface="Bookman Old Style" pitchFamily="18" charset="0"/>
                <a:ea typeface="Tunga" pitchFamily="34" charset="0"/>
                <a:cs typeface="Tunga" pitchFamily="34" charset="0"/>
              </a:rPr>
              <a:t>чувство взрослости</a:t>
            </a:r>
          </a:p>
          <a:p>
            <a:pPr marL="514350" indent="-514350" algn="ctr">
              <a:buFontTx/>
              <a:buAutoNum type="arabicPeriod"/>
            </a:pPr>
            <a:r>
              <a:rPr lang="ru-RU" altLang="ru-RU" sz="2400" b="1" spc="400" dirty="0" smtClean="0">
                <a:latin typeface="Bookman Old Style" pitchFamily="18" charset="0"/>
                <a:ea typeface="Tunga" pitchFamily="34" charset="0"/>
                <a:cs typeface="Tunga" pitchFamily="34" charset="0"/>
              </a:rPr>
              <a:t>развитие самосознания</a:t>
            </a:r>
          </a:p>
          <a:p>
            <a:pPr algn="ctr"/>
            <a:r>
              <a:rPr lang="ru-RU" altLang="ru-RU" sz="2400" b="1" spc="400" dirty="0" smtClean="0">
                <a:latin typeface="Bookman Old Style" pitchFamily="18" charset="0"/>
                <a:ea typeface="Tunga" pitchFamily="34" charset="0"/>
                <a:cs typeface="Tunga" pitchFamily="34" charset="0"/>
              </a:rPr>
              <a:t>3.формирование нравственной сферы</a:t>
            </a:r>
            <a:endParaRPr lang="ru-RU" altLang="ru-RU" sz="2400" b="1" cap="none" dirty="0" smtClean="0">
              <a:latin typeface="Bookman Old Style" pitchFamily="18" charset="0"/>
              <a:ea typeface="Tunga" pitchFamily="34" charset="0"/>
              <a:cs typeface="Tunga" pitchFamily="34" charset="0"/>
            </a:endParaRPr>
          </a:p>
          <a:p>
            <a:pPr algn="ctr"/>
            <a:endParaRPr lang="ru-RU" altLang="ru-RU" sz="2400" dirty="0" smtClean="0"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енеджер\Рабочий стол\АБ\8626546e5f56b1fea6a28eb49d90c52ae10d174badaab3b93624fab243a6778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00034" y="285728"/>
            <a:ext cx="8321703" cy="1785950"/>
          </a:xfrm>
          <a:solidFill>
            <a:schemeClr val="tx2">
              <a:lumMod val="75000"/>
              <a:alpha val="65000"/>
            </a:schemeClr>
          </a:solidFill>
        </p:spPr>
        <p:txBody>
          <a:bodyPr/>
          <a:lstStyle/>
          <a:p>
            <a:pPr algn="ctr"/>
            <a:r>
              <a:rPr lang="ru-RU" altLang="ru-RU" b="1" cap="none" dirty="0" smtClean="0">
                <a:solidFill>
                  <a:schemeClr val="bg1"/>
                </a:solidFill>
                <a:effectLst/>
                <a:latin typeface="Bookman Old Style" pitchFamily="18" charset="0"/>
              </a:rPr>
              <a:t>Подростковый кризис направлен на освоение социального пространства, пространства человеческих взаимоотношений.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енеджер\Рабочий стол\АБ\podrostok-byt-vsegda-nache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7072" cy="685800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4282" y="285728"/>
            <a:ext cx="4929190" cy="2857520"/>
          </a:xfrm>
          <a:solidFill>
            <a:schemeClr val="tx2">
              <a:lumMod val="75000"/>
              <a:alpha val="59000"/>
            </a:schemeClr>
          </a:solidFill>
        </p:spPr>
        <p:txBody>
          <a:bodyPr/>
          <a:lstStyle/>
          <a:p>
            <a:pPr algn="ctr"/>
            <a:r>
              <a:rPr lang="ru-RU" sz="3200" b="1" cap="none" dirty="0" smtClean="0">
                <a:solidFill>
                  <a:schemeClr val="bg1"/>
                </a:solidFill>
                <a:effectLst/>
              </a:rPr>
              <a:t>Подросток прежде всего нуждается в том, чтобы его слушали, а вовсе не в том, чтобы </a:t>
            </a:r>
            <a:r>
              <a:rPr lang="ru-RU" sz="3200" b="1" cap="none" dirty="0" err="1" smtClean="0">
                <a:solidFill>
                  <a:schemeClr val="bg1"/>
                </a:solidFill>
                <a:effectLst/>
              </a:rPr>
              <a:t>cледили</a:t>
            </a:r>
            <a:r>
              <a:rPr lang="ru-RU" sz="3200" b="1" cap="none" dirty="0" smtClean="0">
                <a:solidFill>
                  <a:schemeClr val="bg1"/>
                </a:solidFill>
                <a:effectLst/>
              </a:rPr>
              <a:t> за каждым его шагом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енеджер\Рабочий стол\АБ\podrostok-izmeneniya-seksualnost-i-chuvstvo-styda-e151346496814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4282" y="214290"/>
            <a:ext cx="5857916" cy="6286544"/>
          </a:xfrm>
          <a:solidFill>
            <a:schemeClr val="tx2">
              <a:lumMod val="75000"/>
              <a:alpha val="60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</a:rPr>
              <a:t>Изменения в эмоциональной сфере:</a:t>
            </a:r>
          </a:p>
          <a:p>
            <a:r>
              <a:rPr lang="ru-RU" sz="2400" cap="none" dirty="0" smtClean="0">
                <a:solidFill>
                  <a:schemeClr val="bg1"/>
                </a:solidFill>
                <a:effectLst/>
              </a:rPr>
              <a:t>1) Перепады настроения;</a:t>
            </a:r>
            <a:br>
              <a:rPr lang="ru-RU" sz="2400" cap="none" dirty="0" smtClean="0">
                <a:solidFill>
                  <a:schemeClr val="bg1"/>
                </a:solidFill>
                <a:effectLst/>
              </a:rPr>
            </a:br>
            <a:r>
              <a:rPr lang="ru-RU" sz="2400" cap="none" dirty="0" smtClean="0">
                <a:solidFill>
                  <a:schemeClr val="bg1"/>
                </a:solidFill>
                <a:effectLst/>
              </a:rPr>
              <a:t>2) Категоричность высказываний;</a:t>
            </a:r>
            <a:br>
              <a:rPr lang="ru-RU" sz="2400" cap="none" dirty="0" smtClean="0">
                <a:solidFill>
                  <a:schemeClr val="bg1"/>
                </a:solidFill>
                <a:effectLst/>
              </a:rPr>
            </a:br>
            <a:r>
              <a:rPr lang="ru-RU" sz="2400" cap="none" dirty="0" smtClean="0">
                <a:solidFill>
                  <a:schemeClr val="bg1"/>
                </a:solidFill>
                <a:effectLst/>
              </a:rPr>
              <a:t>3) Желание быть признанным и оцененным;</a:t>
            </a:r>
            <a:br>
              <a:rPr lang="ru-RU" sz="2400" cap="none" dirty="0" smtClean="0">
                <a:solidFill>
                  <a:schemeClr val="bg1"/>
                </a:solidFill>
                <a:effectLst/>
              </a:rPr>
            </a:br>
            <a:r>
              <a:rPr lang="ru-RU" sz="2400" cap="none" dirty="0" smtClean="0">
                <a:solidFill>
                  <a:schemeClr val="bg1"/>
                </a:solidFill>
                <a:effectLst/>
              </a:rPr>
              <a:t>4) Показная независимость и бравада;</a:t>
            </a:r>
            <a:br>
              <a:rPr lang="ru-RU" sz="2400" cap="none" dirty="0" smtClean="0">
                <a:solidFill>
                  <a:schemeClr val="bg1"/>
                </a:solidFill>
                <a:effectLst/>
              </a:rPr>
            </a:br>
            <a:r>
              <a:rPr lang="ru-RU" sz="2400" cap="none" dirty="0" smtClean="0">
                <a:solidFill>
                  <a:schemeClr val="bg1"/>
                </a:solidFill>
                <a:effectLst/>
              </a:rPr>
              <a:t>5) Борьба с авторитетами и обожествление кумиров;</a:t>
            </a:r>
            <a:br>
              <a:rPr lang="ru-RU" sz="2400" cap="none" dirty="0" smtClean="0">
                <a:solidFill>
                  <a:schemeClr val="bg1"/>
                </a:solidFill>
                <a:effectLst/>
              </a:rPr>
            </a:br>
            <a:r>
              <a:rPr lang="ru-RU" sz="2400" cap="none" dirty="0" smtClean="0">
                <a:solidFill>
                  <a:schemeClr val="bg1"/>
                </a:solidFill>
                <a:effectLst/>
              </a:rPr>
              <a:t>6) Грубость и бесцеремонность сочетаются с собственной ранимостью;</a:t>
            </a:r>
            <a:br>
              <a:rPr lang="ru-RU" sz="2400" cap="none" dirty="0" smtClean="0">
                <a:solidFill>
                  <a:schemeClr val="bg1"/>
                </a:solidFill>
                <a:effectLst/>
              </a:rPr>
            </a:br>
            <a:r>
              <a:rPr lang="ru-RU" sz="2400" cap="none" dirty="0" smtClean="0">
                <a:solidFill>
                  <a:schemeClr val="bg1"/>
                </a:solidFill>
                <a:effectLst/>
              </a:rPr>
              <a:t>7) Колебания от крайнего оптимизма к мрачному пессимизму;</a:t>
            </a:r>
            <a:br>
              <a:rPr lang="ru-RU" sz="2400" cap="none" dirty="0" smtClean="0">
                <a:solidFill>
                  <a:schemeClr val="bg1"/>
                </a:solidFill>
                <a:effectLst/>
              </a:rPr>
            </a:br>
            <a:r>
              <a:rPr lang="ru-RU" sz="2400" cap="none" dirty="0" smtClean="0">
                <a:solidFill>
                  <a:schemeClr val="bg1"/>
                </a:solidFill>
                <a:effectLst/>
              </a:rPr>
              <a:t>8) Эгоистичность наряду с преданностью и самопожертвованием;</a:t>
            </a:r>
            <a:br>
              <a:rPr lang="ru-RU" sz="2400" cap="none" dirty="0" smtClean="0">
                <a:solidFill>
                  <a:schemeClr val="bg1"/>
                </a:solidFill>
                <a:effectLst/>
              </a:rPr>
            </a:br>
            <a:r>
              <a:rPr lang="ru-RU" sz="2400" cap="none" dirty="0" smtClean="0">
                <a:solidFill>
                  <a:schemeClr val="bg1"/>
                </a:solidFill>
                <a:effectLst/>
              </a:rPr>
              <a:t>9) Обостренная чувствительность к оценке другими его внешности, способностей, силы, умения.</a:t>
            </a:r>
          </a:p>
          <a:p>
            <a:pPr algn="ctr"/>
            <a:endParaRPr lang="ru-RU" sz="2400" b="1" cap="none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rency_16x9_TP102895244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itorialTags xmlns="9d035d7d-02e5-4a00-8b62-9a556aabc7b5" xsi:nil="true"/>
    <TPExecutable xmlns="9d035d7d-02e5-4a00-8b62-9a556aabc7b5" xsi:nil="true"/>
    <DirectSourceMarket xmlns="9d035d7d-02e5-4a00-8b62-9a556aabc7b5">english</DirectSourceMarket>
    <SubmitterId xmlns="9d035d7d-02e5-4a00-8b62-9a556aabc7b5" xsi:nil="true"/>
    <AssetType xmlns="9d035d7d-02e5-4a00-8b62-9a556aabc7b5" xsi:nil="true"/>
    <Milestone xmlns="9d035d7d-02e5-4a00-8b62-9a556aabc7b5" xsi:nil="true"/>
    <OriginAsset xmlns="9d035d7d-02e5-4a00-8b62-9a556aabc7b5" xsi:nil="true"/>
    <TPComponent xmlns="9d035d7d-02e5-4a00-8b62-9a556aabc7b5" xsi:nil="true"/>
    <AssetId xmlns="9d035d7d-02e5-4a00-8b62-9a556aabc7b5">TP101881404</AssetId>
    <TPFriendlyName xmlns="9d035d7d-02e5-4a00-8b62-9a556aabc7b5" xsi:nil="true"/>
    <SourceTitle xmlns="9d035d7d-02e5-4a00-8b62-9a556aabc7b5" xsi:nil="true"/>
    <TPApplication xmlns="9d035d7d-02e5-4a00-8b62-9a556aabc7b5" xsi:nil="true"/>
    <TPLaunchHelpLink xmlns="9d035d7d-02e5-4a00-8b62-9a556aabc7b5" xsi:nil="true"/>
    <OpenTemplate xmlns="9d035d7d-02e5-4a00-8b62-9a556aabc7b5">true</OpenTemplate>
    <PlannedPubDate xmlns="9d035d7d-02e5-4a00-8b62-9a556aabc7b5">2010-05-28T07:21:00+00:00</PlannedPubDate>
    <CrawlForDependencies xmlns="9d035d7d-02e5-4a00-8b62-9a556aabc7b5">false</CrawlForDependencies>
    <TrustLevel xmlns="9d035d7d-02e5-4a00-8b62-9a556aabc7b5">1 Microsoft Managed Content</TrustLevel>
    <PublishStatusLookup xmlns="9d035d7d-02e5-4a00-8b62-9a556aabc7b5">
      <Value>268182</Value>
      <Value>403053</Value>
    </PublishStatusLookup>
    <LocLastLocAttemptVersionLookup xmlns="9d035d7d-02e5-4a00-8b62-9a556aabc7b5">3290</LocLastLocAttemptVersionLookup>
    <TemplateTemplateType xmlns="9d035d7d-02e5-4a00-8b62-9a556aabc7b5">PowerPoint Presentation Template</TemplateTemplateType>
    <TPNamespace xmlns="9d035d7d-02e5-4a00-8b62-9a556aabc7b5" xsi:nil="true"/>
    <Providers xmlns="9d035d7d-02e5-4a00-8b62-9a556aabc7b5" xsi:nil="true"/>
    <Markets xmlns="9d035d7d-02e5-4a00-8b62-9a556aabc7b5"/>
    <OriginalSourceMarket xmlns="9d035d7d-02e5-4a00-8b62-9a556aabc7b5">english</OriginalSourceMarket>
    <TPInstallLocation xmlns="9d035d7d-02e5-4a00-8b62-9a556aabc7b5" xsi:nil="true"/>
    <TPAppVersion xmlns="9d035d7d-02e5-4a00-8b62-9a556aabc7b5" xsi:nil="true"/>
    <TPCommandLine xmlns="9d035d7d-02e5-4a00-8b62-9a556aabc7b5" xsi:nil="true"/>
    <APAuthor xmlns="9d035d7d-02e5-4a00-8b62-9a556aabc7b5">
      <UserInfo>
        <DisplayName/>
        <AccountId>1073741823</AccountId>
        <AccountType/>
      </UserInfo>
    </APAuthor>
    <EditorialStatus xmlns="9d035d7d-02e5-4a00-8b62-9a556aabc7b5" xsi:nil="true"/>
    <PublishTargets xmlns="9d035d7d-02e5-4a00-8b62-9a556aabc7b5">OfficeOnline</PublishTargets>
    <TPLaunchHelpLinkType xmlns="9d035d7d-02e5-4a00-8b62-9a556aabc7b5">Template</TPLaunchHelpLinkType>
    <TPClientViewer xmlns="9d035d7d-02e5-4a00-8b62-9a556aabc7b5" xsi:nil="true"/>
    <CSXHash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 xsi:nil="true"/>
    <TemplateStatus xmlns="9d035d7d-02e5-4a00-8b62-9a556aabc7b5" xsi:nil="true"/>
    <Downloads xmlns="9d035d7d-02e5-4a00-8b62-9a556aabc7b5">0</Downloads>
    <ApprovalStatus xmlns="9d035d7d-02e5-4a00-8b62-9a556aabc7b5">InProgress</ApprovalStatus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MarketSpecific xmlns="9d035d7d-02e5-4a00-8b62-9a556aabc7b5" xsi:nil="true"/>
    <LocComments xmlns="9d035d7d-02e5-4a00-8b62-9a556aabc7b5" xsi:nil="true"/>
    <LocProcessedForMarketsLookup xmlns="9d035d7d-02e5-4a00-8b62-9a556aabc7b5" xsi:nil="true"/>
    <VoteCount xmlns="9d035d7d-02e5-4a00-8b62-9a556aabc7b5" xsi:nil="true"/>
    <HandoffToMSDN xmlns="9d035d7d-02e5-4a00-8b62-9a556aabc7b5" xsi:nil="true"/>
    <LocOverallHandbackStatusLookup xmlns="9d035d7d-02e5-4a00-8b62-9a556aabc7b5" xsi:nil="true"/>
    <IntlLangReview xmlns="9d035d7d-02e5-4a00-8b62-9a556aabc7b5" xsi:nil="true"/>
    <LocNewPublishedVersionLookup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LastHandOff xmlns="9d035d7d-02e5-4a00-8b62-9a556aabc7b5" xsi:nil="true"/>
    <LocProcessedForHandoffsLookup xmlns="9d035d7d-02e5-4a00-8b62-9a556aabc7b5" xsi:nil="true"/>
    <IsSearchable xmlns="9d035d7d-02e5-4a00-8b62-9a556aabc7b5">false</IsSearchable>
    <UALocComments xmlns="9d035d7d-02e5-4a00-8b62-9a556aabc7b5" xsi:nil="true"/>
    <CampaignTagsTaxHTField0 xmlns="9d035d7d-02e5-4a00-8b62-9a556aabc7b5">
      <Terms xmlns="http://schemas.microsoft.com/office/infopath/2007/PartnerControls"/>
    </CampaignTagsTaxHTField0>
    <DSATActionTaken xmlns="9d035d7d-02e5-4a00-8b62-9a556aabc7b5" xsi:nil="true"/>
    <LocLastLocAttemptVersionTypeLookup xmlns="9d035d7d-02e5-4a00-8b62-9a556aabc7b5" xsi:nil="true"/>
    <PolicheckWords xmlns="9d035d7d-02e5-4a00-8b62-9a556aabc7b5" xsi:nil="true"/>
    <LocOverallLocStatusLookup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ThumbnailAssetId xmlns="9d035d7d-02e5-4a00-8b62-9a556aabc7b5" xsi:nil="true"/>
    <UALocRecommendation xmlns="9d035d7d-02e5-4a00-8b62-9a556aabc7b5">Localize</UALocRecommendation>
    <APEditor xmlns="9d035d7d-02e5-4a00-8b62-9a556aabc7b5">
      <UserInfo>
        <DisplayName/>
        <AccountId xsi:nil="true"/>
        <AccountType/>
      </UserInfo>
    </APEditor>
    <PrimaryImageGen xmlns="9d035d7d-02e5-4a00-8b62-9a556aabc7b5">false</PrimaryImageGen>
    <LocPublishedDependentAssetsLookup xmlns="9d035d7d-02e5-4a00-8b62-9a556aabc7b5" xsi:nil="true"/>
    <Manager xmlns="9d035d7d-02e5-4a00-8b62-9a556aabc7b5" xsi:nil="true"/>
    <ParentAssetId xmlns="9d035d7d-02e5-4a00-8b62-9a556aabc7b5" xsi:nil="true"/>
    <APDescription xmlns="9d035d7d-02e5-4a00-8b62-9a556aabc7b5" xsi:nil="true"/>
    <LocPublishedLinkedAssetsLookup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RecommendationsModifier xmlns="9d035d7d-02e5-4a00-8b62-9a556aabc7b5" xsi:nil="true"/>
    <AcquiredFrom xmlns="9d035d7d-02e5-4a00-8b62-9a556aabc7b5">Internal MS</AcquiredFrom>
    <CSXSubmissionMarket xmlns="9d035d7d-02e5-4a00-8b62-9a556aabc7b5" xsi:nil="true"/>
    <ArtSampleDocs xmlns="9d035d7d-02e5-4a00-8b62-9a556aabc7b5" xsi:nil="true"/>
    <IntlLangReviewDate xmlns="9d035d7d-02e5-4a00-8b62-9a556aabc7b5" xsi:nil="true"/>
    <AverageRating xmlns="9d035d7d-02e5-4a00-8b62-9a556aabc7b5" xsi:nil="true"/>
    <AssetStart xmlns="9d035d7d-02e5-4a00-8b62-9a556aabc7b5">2011-05-06T15:58:51+00:00</AssetStart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TimesCloned xmlns="9d035d7d-02e5-4a00-8b62-9a556aabc7b5" xsi:nil="true"/>
    <ContentItem xmlns="9d035d7d-02e5-4a00-8b62-9a556aabc7b5" xsi:nil="true"/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CSXUpdate xmlns="9d035d7d-02e5-4a00-8b62-9a556aabc7b5">false</CSXUpdate>
    <FeatureTagsTaxHTField0 xmlns="9d035d7d-02e5-4a00-8b62-9a556aabc7b5">
      <Terms xmlns="http://schemas.microsoft.com/office/infopath/2007/PartnerControls"/>
    </FeatureTagsTaxHTField0>
    <IntlLangReviewer xmlns="9d035d7d-02e5-4a00-8b62-9a556aabc7b5" xsi:nil="true"/>
    <LocOverallPreviewStatusLookup xmlns="9d035d7d-02e5-4a00-8b62-9a556aabc7b5" xsi:nil="true"/>
    <LocOverallPublishStatusLookup xmlns="9d035d7d-02e5-4a00-8b62-9a556aabc7b5" xsi:nil="true"/>
    <IntlLocPriority xmlns="9d035d7d-02e5-4a00-8b62-9a556aabc7b5" xsi:nil="true"/>
    <CSXSubmissionDate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7795577D-228F-4983-BB3A-BAF125E8B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64F23F-7BEE-452A-8304-2E0B3969D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7DB017-BC20-4D3E-A588-F90AF7D08015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tf02895263</Template>
  <TotalTime>0</TotalTime>
  <Words>807</Words>
  <Application>Microsoft Office PowerPoint</Application>
  <PresentationFormat>Экран (4:3)</PresentationFormat>
  <Paragraphs>75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Currency_16x9_TP102895244</vt:lpstr>
      <vt:lpstr>Слайд 1</vt:lpstr>
      <vt:lpstr>Подростковый возраст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Внутренний конфликт</vt:lpstr>
      <vt:lpstr>Что мы имеем…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2018-04-09T06:54:15Z</dcterms:created>
  <dcterms:modified xsi:type="dcterms:W3CDTF">2018-04-09T10:31:16Z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